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8288000" cy="10287000"/>
  <p:notesSz cx="6858000" cy="9144000"/>
  <p:embeddedFontLst>
    <p:embeddedFont>
      <p:font typeface="Alatsi" panose="020B0604020202020204" charset="0"/>
      <p:regular r:id="rId41"/>
    </p:embeddedFont>
    <p:embeddedFont>
      <p:font typeface="Shrikhand" panose="020B0604020202020204" charset="0"/>
      <p:regular r:id="rId42"/>
    </p:embeddedFont>
    <p:embeddedFont>
      <p:font typeface="The Seasons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C76DE-C03A-49BB-8288-2E31DBB6A4E9}" type="datetimeFigureOut">
              <a:rPr lang="en-IN" smtClean="0"/>
              <a:t>Wed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FF713-B62C-4055-9CAF-AE610CBB62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13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FF713-B62C-4055-9CAF-AE610CBB62E6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39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FF713-B62C-4055-9CAF-AE610CBB62E6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40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svg"/><Relationship Id="rId10" Type="http://schemas.openxmlformats.org/officeDocument/2006/relationships/image" Target="../media/image19.sv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1F7DA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5094942" y="1749770"/>
            <a:ext cx="12046307" cy="564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0"/>
              </a:lnSpc>
            </a:pPr>
            <a:r>
              <a:rPr lang="en-US" sz="1500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C++ &amp; DSA PLACEMENT COURSE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646898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441325" y="879348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Khaiser Khanam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5822" y="3629387"/>
            <a:ext cx="13256356" cy="297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Data structure ek smart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tarika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data ko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rakhne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ka.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Jisse hum fast searching, inserting, deleting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jaise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kaam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efficiently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kar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sakte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Data Structure ki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madad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se hum data ko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samajhdari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se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rakhte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taaki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us par operations fast ho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jaayein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6877" y="942975"/>
            <a:ext cx="8865717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Why Data Structure Matters?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44803" y="2757085"/>
            <a:ext cx="7844790" cy="268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708" lvl="1" indent="-411854" algn="l">
              <a:lnSpc>
                <a:spcPts val="5341"/>
              </a:lnSpc>
              <a:buFont typeface="Arial"/>
              <a:buChar char="•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Fast searching</a:t>
            </a:r>
          </a:p>
          <a:p>
            <a:pPr marL="823708" lvl="1" indent="-411854" algn="l">
              <a:lnSpc>
                <a:spcPts val="5341"/>
              </a:lnSpc>
              <a:buFont typeface="Arial"/>
              <a:buChar char="•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Fast inserting/deleting</a:t>
            </a:r>
          </a:p>
          <a:p>
            <a:pPr marL="823708" lvl="1" indent="-411854" algn="l">
              <a:lnSpc>
                <a:spcPts val="5341"/>
              </a:lnSpc>
              <a:buFont typeface="Arial"/>
              <a:buChar char="•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Efficient memory usage</a:t>
            </a:r>
          </a:p>
          <a:p>
            <a:pPr marL="823708" lvl="1" indent="-411854" algn="l">
              <a:lnSpc>
                <a:spcPts val="5341"/>
              </a:lnSpc>
              <a:buFont typeface="Arial"/>
              <a:buChar char="•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Solves real-world problems easily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1168" y="6789252"/>
            <a:ext cx="16212060" cy="180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Bina data structure </a:t>
            </a:r>
            <a:r>
              <a:rPr lang="en-US" sz="3403" dirty="0" err="1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403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 code </a:t>
            </a:r>
            <a:r>
              <a:rPr lang="en-US" sz="3403" dirty="0" err="1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likhna</a:t>
            </a:r>
            <a:r>
              <a:rPr lang="en-US" sz="3403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= Room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saman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phek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dena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bina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almerah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Data structure </a:t>
            </a:r>
            <a:r>
              <a:rPr lang="en-US" sz="3403" dirty="0" err="1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403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saath</a:t>
            </a:r>
            <a:r>
              <a:rPr lang="en-US" sz="3403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 code </a:t>
            </a:r>
            <a:r>
              <a:rPr lang="en-US" sz="3403" dirty="0" err="1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likhna</a:t>
            </a:r>
            <a:r>
              <a:rPr lang="en-US" sz="3403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>
                <a:solidFill>
                  <a:schemeClr val="tx1">
                    <a:lumMod val="85000"/>
                    <a:lumOff val="15000"/>
                  </a:schemeClr>
                </a:solidFill>
                <a:latin typeface="Alatsi"/>
                <a:ea typeface="Alatsi"/>
                <a:cs typeface="Alatsi"/>
                <a:sym typeface="Alatsi"/>
              </a:rPr>
              <a:t>=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Saari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cheezein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properly organized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karna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inside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almerah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6877" y="942975"/>
            <a:ext cx="8865717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Types of Data Structures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996848" y="2284825"/>
            <a:ext cx="7415745" cy="133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3708" lvl="1" indent="-411854" algn="l">
              <a:lnSpc>
                <a:spcPts val="5341"/>
              </a:lnSpc>
              <a:buAutoNum type="arabicPeriod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Linear Data Structures</a:t>
            </a:r>
          </a:p>
          <a:p>
            <a:pPr marL="823708" lvl="1" indent="-411854" algn="l">
              <a:lnSpc>
                <a:spcPts val="5341"/>
              </a:lnSpc>
              <a:buAutoNum type="arabicPeriod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Non-Linear Data Structures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891664"/>
            <a:ext cx="6515100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Linear Data Structures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6973" y="5897632"/>
            <a:ext cx="8109827" cy="3360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3708" lvl="1" indent="-411854" algn="l">
              <a:lnSpc>
                <a:spcPts val="5341"/>
              </a:lnSpc>
              <a:buAutoNum type="arabicPeriod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Array</a:t>
            </a:r>
          </a:p>
          <a:p>
            <a:pPr marL="823708" lvl="1" indent="-411854" algn="l">
              <a:lnSpc>
                <a:spcPts val="5341"/>
              </a:lnSpc>
              <a:buAutoNum type="arabicPeriod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Linked List</a:t>
            </a:r>
          </a:p>
          <a:p>
            <a:pPr marL="823708" lvl="1" indent="-411854" algn="l">
              <a:lnSpc>
                <a:spcPts val="5341"/>
              </a:lnSpc>
              <a:buAutoNum type="arabicPeriod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Stack (LIFO – Last In First Out)</a:t>
            </a:r>
          </a:p>
          <a:p>
            <a:pPr marL="823708" lvl="1" indent="-411854" algn="l">
              <a:lnSpc>
                <a:spcPts val="5341"/>
              </a:lnSpc>
              <a:buAutoNum type="arabicPeriod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Queue (FIFO – First In First Out)</a:t>
            </a:r>
          </a:p>
          <a:p>
            <a:pPr marL="823708" lvl="1" indent="-411854" algn="l">
              <a:lnSpc>
                <a:spcPts val="5341"/>
              </a:lnSpc>
              <a:buAutoNum type="arabicPeriod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Deque (Double-Ended Queue)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16768" y="4891664"/>
            <a:ext cx="7056831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Non-Linear Data Structures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36947" y="5897632"/>
            <a:ext cx="4112453" cy="2008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3708" lvl="1" indent="-411854" algn="l">
              <a:lnSpc>
                <a:spcPts val="5341"/>
              </a:lnSpc>
              <a:buAutoNum type="arabicPeriod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Tree</a:t>
            </a:r>
          </a:p>
          <a:p>
            <a:pPr marL="823708" lvl="1" indent="-411854" algn="l">
              <a:lnSpc>
                <a:spcPts val="5341"/>
              </a:lnSpc>
              <a:buAutoNum type="arabicPeriod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Graph</a:t>
            </a:r>
          </a:p>
          <a:p>
            <a:pPr marL="823708" lvl="1" indent="-411854" algn="l">
              <a:lnSpc>
                <a:spcPts val="5341"/>
              </a:lnSpc>
              <a:buAutoNum type="arabicPeriod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Hash Tables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56823" y="3184668"/>
            <a:ext cx="5774355" cy="4771061"/>
          </a:xfrm>
          <a:custGeom>
            <a:avLst/>
            <a:gdLst/>
            <a:ahLst/>
            <a:cxnLst/>
            <a:rect l="l" t="t" r="r" b="b"/>
            <a:pathLst>
              <a:path w="5774355" h="4771061">
                <a:moveTo>
                  <a:pt x="0" y="0"/>
                </a:moveTo>
                <a:lnTo>
                  <a:pt x="5774354" y="0"/>
                </a:lnTo>
                <a:lnTo>
                  <a:pt x="5774354" y="4771061"/>
                </a:lnTo>
                <a:lnTo>
                  <a:pt x="0" y="477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3056" y="8202305"/>
            <a:ext cx="4286632" cy="1612845"/>
          </a:xfrm>
          <a:custGeom>
            <a:avLst/>
            <a:gdLst/>
            <a:ahLst/>
            <a:cxnLst/>
            <a:rect l="l" t="t" r="r" b="b"/>
            <a:pathLst>
              <a:path w="4286632" h="1612845">
                <a:moveTo>
                  <a:pt x="0" y="0"/>
                </a:moveTo>
                <a:lnTo>
                  <a:pt x="4286632" y="0"/>
                </a:lnTo>
                <a:lnTo>
                  <a:pt x="4286632" y="1612845"/>
                </a:lnTo>
                <a:lnTo>
                  <a:pt x="0" y="161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28390" y="476968"/>
            <a:ext cx="6593860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Linear Data Structures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81269" y="1309155"/>
            <a:ext cx="10525463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Data is arranged in a sequence or line (ek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baad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ek).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4863" y="8644300"/>
            <a:ext cx="10484397" cy="117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Ye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woh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structures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hote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jahan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data ko ek line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store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kiya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jaata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—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jaise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ek queue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ya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train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bogie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88740" y="6486525"/>
            <a:ext cx="4617355" cy="2401025"/>
          </a:xfrm>
          <a:custGeom>
            <a:avLst/>
            <a:gdLst/>
            <a:ahLst/>
            <a:cxnLst/>
            <a:rect l="l" t="t" r="r" b="b"/>
            <a:pathLst>
              <a:path w="4617355" h="2401025">
                <a:moveTo>
                  <a:pt x="0" y="0"/>
                </a:moveTo>
                <a:lnTo>
                  <a:pt x="4617355" y="0"/>
                </a:lnTo>
                <a:lnTo>
                  <a:pt x="4617355" y="2401025"/>
                </a:lnTo>
                <a:lnTo>
                  <a:pt x="0" y="240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42158" y="306705"/>
            <a:ext cx="6637528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Linear Data Structures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91527" y="1129255"/>
            <a:ext cx="2504945" cy="9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6"/>
              </a:lnSpc>
            </a:pPr>
            <a:r>
              <a:rPr lang="en-US" sz="5640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Arrays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8314" y="3885901"/>
            <a:ext cx="7671372" cy="17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o  Fixed size, index-based data storage.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o  Books straight line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arranged.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o  Position fixed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hoti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(index).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0192" y="3225734"/>
            <a:ext cx="5043025" cy="4859642"/>
          </a:xfrm>
          <a:custGeom>
            <a:avLst/>
            <a:gdLst/>
            <a:ahLst/>
            <a:cxnLst/>
            <a:rect l="l" t="t" r="r" b="b"/>
            <a:pathLst>
              <a:path w="5043025" h="4859642">
                <a:moveTo>
                  <a:pt x="0" y="0"/>
                </a:moveTo>
                <a:lnTo>
                  <a:pt x="5043025" y="0"/>
                </a:lnTo>
                <a:lnTo>
                  <a:pt x="5043025" y="4859642"/>
                </a:lnTo>
                <a:lnTo>
                  <a:pt x="0" y="4859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77808" y="1252453"/>
            <a:ext cx="4332385" cy="9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6"/>
              </a:lnSpc>
            </a:pPr>
            <a:r>
              <a:rPr lang="en-US" sz="5640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Linked List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29425"/>
            <a:ext cx="7868718" cy="237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Data nodes connected via pointers.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Treasure Map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Har node ek pointer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rakhta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next node ka — like a chain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2158" y="8028226"/>
            <a:ext cx="4891428" cy="17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.    Singly Linked List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ii.    Doubly Linked List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iii.    Circular Linked List</a:t>
            </a:r>
          </a:p>
        </p:txBody>
      </p:sp>
      <p:sp>
        <p:nvSpPr>
          <p:cNvPr id="7" name="Freeform 7"/>
          <p:cNvSpPr/>
          <p:nvPr/>
        </p:nvSpPr>
        <p:spPr>
          <a:xfrm rot="10799999">
            <a:off x="4672367" y="7462122"/>
            <a:ext cx="4115505" cy="448964"/>
          </a:xfrm>
          <a:custGeom>
            <a:avLst/>
            <a:gdLst/>
            <a:ahLst/>
            <a:cxnLst/>
            <a:rect l="l" t="t" r="r" b="b"/>
            <a:pathLst>
              <a:path w="4115505" h="448964">
                <a:moveTo>
                  <a:pt x="0" y="0"/>
                </a:moveTo>
                <a:lnTo>
                  <a:pt x="4115505" y="0"/>
                </a:lnTo>
                <a:lnTo>
                  <a:pt x="4115505" y="448964"/>
                </a:lnTo>
                <a:lnTo>
                  <a:pt x="0" y="448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45240" y="7427410"/>
            <a:ext cx="1252690" cy="46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Types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6AF6C16-C4AC-132A-B91B-D6709C4405DD}"/>
              </a:ext>
            </a:extLst>
          </p:cNvPr>
          <p:cNvSpPr txBox="1"/>
          <p:nvPr/>
        </p:nvSpPr>
        <p:spPr>
          <a:xfrm>
            <a:off x="6342158" y="306705"/>
            <a:ext cx="6637528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Linear Data Structures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67224" y="7060247"/>
            <a:ext cx="2219784" cy="1578065"/>
          </a:xfrm>
          <a:custGeom>
            <a:avLst/>
            <a:gdLst/>
            <a:ahLst/>
            <a:cxnLst/>
            <a:rect l="l" t="t" r="r" b="b"/>
            <a:pathLst>
              <a:path w="2219784" h="1578065">
                <a:moveTo>
                  <a:pt x="0" y="0"/>
                </a:moveTo>
                <a:lnTo>
                  <a:pt x="2219784" y="0"/>
                </a:lnTo>
                <a:lnTo>
                  <a:pt x="2219784" y="1578065"/>
                </a:lnTo>
                <a:lnTo>
                  <a:pt x="0" y="157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67224" y="6133511"/>
            <a:ext cx="2219784" cy="1578065"/>
          </a:xfrm>
          <a:custGeom>
            <a:avLst/>
            <a:gdLst/>
            <a:ahLst/>
            <a:cxnLst/>
            <a:rect l="l" t="t" r="r" b="b"/>
            <a:pathLst>
              <a:path w="2219784" h="1578065">
                <a:moveTo>
                  <a:pt x="0" y="0"/>
                </a:moveTo>
                <a:lnTo>
                  <a:pt x="2219784" y="0"/>
                </a:lnTo>
                <a:lnTo>
                  <a:pt x="2219784" y="1578065"/>
                </a:lnTo>
                <a:lnTo>
                  <a:pt x="0" y="1578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67224" y="5165672"/>
            <a:ext cx="2219784" cy="1578065"/>
          </a:xfrm>
          <a:custGeom>
            <a:avLst/>
            <a:gdLst/>
            <a:ahLst/>
            <a:cxnLst/>
            <a:rect l="l" t="t" r="r" b="b"/>
            <a:pathLst>
              <a:path w="2219784" h="1578065">
                <a:moveTo>
                  <a:pt x="0" y="0"/>
                </a:moveTo>
                <a:lnTo>
                  <a:pt x="2219784" y="0"/>
                </a:lnTo>
                <a:lnTo>
                  <a:pt x="2219784" y="1578065"/>
                </a:lnTo>
                <a:lnTo>
                  <a:pt x="0" y="1578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12067224" y="4119827"/>
            <a:ext cx="2219784" cy="1578065"/>
          </a:xfrm>
          <a:custGeom>
            <a:avLst/>
            <a:gdLst/>
            <a:ahLst/>
            <a:cxnLst/>
            <a:rect l="l" t="t" r="r" b="b"/>
            <a:pathLst>
              <a:path w="2219784" h="1578065">
                <a:moveTo>
                  <a:pt x="0" y="0"/>
                </a:moveTo>
                <a:lnTo>
                  <a:pt x="2219784" y="0"/>
                </a:lnTo>
                <a:lnTo>
                  <a:pt x="2219784" y="1578065"/>
                </a:lnTo>
                <a:lnTo>
                  <a:pt x="0" y="1578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67224" y="2629381"/>
            <a:ext cx="2064909" cy="2057400"/>
          </a:xfrm>
          <a:custGeom>
            <a:avLst/>
            <a:gdLst/>
            <a:ahLst/>
            <a:cxnLst/>
            <a:rect l="l" t="t" r="r" b="b"/>
            <a:pathLst>
              <a:path w="2064909" h="2057400">
                <a:moveTo>
                  <a:pt x="0" y="0"/>
                </a:moveTo>
                <a:lnTo>
                  <a:pt x="2064909" y="0"/>
                </a:lnTo>
                <a:lnTo>
                  <a:pt x="206490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8184195" y="1249395"/>
            <a:ext cx="1919610" cy="9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6"/>
              </a:lnSpc>
            </a:pPr>
            <a:r>
              <a:rPr lang="en-US" sz="5640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607015"/>
            <a:ext cx="7868718" cy="17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(LIFO – Last In First Out)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Example: Tiffin Box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Last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wala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box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sabse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pehle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niklega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01600" y="2959081"/>
            <a:ext cx="407721" cy="570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34268" y="4810606"/>
            <a:ext cx="374162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36365" y="6035258"/>
            <a:ext cx="374162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09364" y="6865393"/>
            <a:ext cx="374162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90035" y="7792129"/>
            <a:ext cx="374162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1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83C6BAE2-0F2E-524C-44FC-FD937EE64EAA}"/>
              </a:ext>
            </a:extLst>
          </p:cNvPr>
          <p:cNvSpPr txBox="1"/>
          <p:nvPr/>
        </p:nvSpPr>
        <p:spPr>
          <a:xfrm>
            <a:off x="6342158" y="306705"/>
            <a:ext cx="6637528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Linear Data Structures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51101" y="4404401"/>
            <a:ext cx="4101768" cy="2561831"/>
          </a:xfrm>
          <a:custGeom>
            <a:avLst/>
            <a:gdLst/>
            <a:ahLst/>
            <a:cxnLst/>
            <a:rect l="l" t="t" r="r" b="b"/>
            <a:pathLst>
              <a:path w="4101768" h="2561831">
                <a:moveTo>
                  <a:pt x="0" y="0"/>
                </a:moveTo>
                <a:lnTo>
                  <a:pt x="4101769" y="0"/>
                </a:lnTo>
                <a:lnTo>
                  <a:pt x="4101769" y="2561831"/>
                </a:lnTo>
                <a:lnTo>
                  <a:pt x="0" y="2561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06259" y="6377940"/>
            <a:ext cx="2957173" cy="2225945"/>
          </a:xfrm>
          <a:custGeom>
            <a:avLst/>
            <a:gdLst/>
            <a:ahLst/>
            <a:cxnLst/>
            <a:rect l="l" t="t" r="r" b="b"/>
            <a:pathLst>
              <a:path w="2957173" h="2225945">
                <a:moveTo>
                  <a:pt x="0" y="0"/>
                </a:moveTo>
                <a:lnTo>
                  <a:pt x="2957173" y="0"/>
                </a:lnTo>
                <a:lnTo>
                  <a:pt x="2957173" y="2225945"/>
                </a:lnTo>
                <a:lnTo>
                  <a:pt x="0" y="2225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927532" y="1249395"/>
            <a:ext cx="2432936" cy="9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6"/>
              </a:lnSpc>
            </a:pPr>
            <a:r>
              <a:rPr lang="en-US" sz="5640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Queue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607015"/>
            <a:ext cx="7868718" cy="17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(FIFO – First In First Out)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Example: Cinema Line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Pehle jo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aaya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woh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pehle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niklega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96FA397-9DD0-6714-F7D3-FFB10B286C9A}"/>
              </a:ext>
            </a:extLst>
          </p:cNvPr>
          <p:cNvSpPr txBox="1"/>
          <p:nvPr/>
        </p:nvSpPr>
        <p:spPr>
          <a:xfrm>
            <a:off x="6342158" y="306705"/>
            <a:ext cx="6637528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Linear Data Structures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28742" y="3579199"/>
            <a:ext cx="7315200" cy="3883706"/>
          </a:xfrm>
          <a:custGeom>
            <a:avLst/>
            <a:gdLst/>
            <a:ahLst/>
            <a:cxnLst/>
            <a:rect l="l" t="t" r="r" b="b"/>
            <a:pathLst>
              <a:path w="7315200" h="3883706">
                <a:moveTo>
                  <a:pt x="0" y="0"/>
                </a:moveTo>
                <a:lnTo>
                  <a:pt x="7315200" y="0"/>
                </a:lnTo>
                <a:lnTo>
                  <a:pt x="7315200" y="3883707"/>
                </a:lnTo>
                <a:lnTo>
                  <a:pt x="0" y="388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02732" y="7462906"/>
            <a:ext cx="1222677" cy="2159254"/>
          </a:xfrm>
          <a:custGeom>
            <a:avLst/>
            <a:gdLst/>
            <a:ahLst/>
            <a:cxnLst/>
            <a:rect l="l" t="t" r="r" b="b"/>
            <a:pathLst>
              <a:path w="1222677" h="2159254">
                <a:moveTo>
                  <a:pt x="0" y="0"/>
                </a:moveTo>
                <a:lnTo>
                  <a:pt x="1222678" y="0"/>
                </a:lnTo>
                <a:lnTo>
                  <a:pt x="1222678" y="2159253"/>
                </a:lnTo>
                <a:lnTo>
                  <a:pt x="0" y="2159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75032" y="7462906"/>
            <a:ext cx="1310447" cy="2434952"/>
          </a:xfrm>
          <a:custGeom>
            <a:avLst/>
            <a:gdLst/>
            <a:ahLst/>
            <a:cxnLst/>
            <a:rect l="l" t="t" r="r" b="b"/>
            <a:pathLst>
              <a:path w="1310447" h="2434952">
                <a:moveTo>
                  <a:pt x="0" y="0"/>
                </a:moveTo>
                <a:lnTo>
                  <a:pt x="1310447" y="0"/>
                </a:lnTo>
                <a:lnTo>
                  <a:pt x="1310447" y="2434952"/>
                </a:lnTo>
                <a:lnTo>
                  <a:pt x="0" y="2434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27532" y="1249395"/>
            <a:ext cx="2432936" cy="9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6"/>
              </a:lnSpc>
            </a:pPr>
            <a:r>
              <a:rPr lang="en-US" sz="564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Deque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5907" y="3744628"/>
            <a:ext cx="7868718" cy="417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(Double-Ended Queue)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Insertion/Deletion from both ends.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Example: School Bus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Front se students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chadh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bhi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sakte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utar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bhi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sakte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hain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Back se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bhi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chadhna-utarna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allowed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hota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CA2E3E27-588F-7ABF-400F-7C497A6BA10D}"/>
              </a:ext>
            </a:extLst>
          </p:cNvPr>
          <p:cNvSpPr txBox="1"/>
          <p:nvPr/>
        </p:nvSpPr>
        <p:spPr>
          <a:xfrm>
            <a:off x="6342158" y="306705"/>
            <a:ext cx="6637528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Linear Data Structures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799732" y="3848100"/>
            <a:ext cx="3637260" cy="3864287"/>
          </a:xfrm>
          <a:custGeom>
            <a:avLst/>
            <a:gdLst/>
            <a:ahLst/>
            <a:cxnLst/>
            <a:rect l="l" t="t" r="r" b="b"/>
            <a:pathLst>
              <a:path w="3637260" h="3864287">
                <a:moveTo>
                  <a:pt x="0" y="0"/>
                </a:moveTo>
                <a:lnTo>
                  <a:pt x="3637260" y="0"/>
                </a:lnTo>
                <a:lnTo>
                  <a:pt x="3637260" y="3864286"/>
                </a:lnTo>
                <a:lnTo>
                  <a:pt x="0" y="3864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77936" y="313969"/>
            <a:ext cx="6611842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Non-Linear Data Structures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2004" y="1409700"/>
            <a:ext cx="15263992" cy="57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7412" lvl="1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Data is not stored in a sequence, but in a hierarchical or interconnected form.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53980" y="2832100"/>
            <a:ext cx="13180039" cy="446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DATA STRUCTURES AND ALGORITHMS (DSA) INTRODUCTION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C14B3-E6FD-C374-03B1-D8D53AA8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8E69FC3-35C0-3E0E-7607-DA85277B1D03}"/>
              </a:ext>
            </a:extLst>
          </p:cNvPr>
          <p:cNvSpPr/>
          <p:nvPr/>
        </p:nvSpPr>
        <p:spPr>
          <a:xfrm>
            <a:off x="11563169" y="5858815"/>
            <a:ext cx="5343799" cy="3032606"/>
          </a:xfrm>
          <a:custGeom>
            <a:avLst/>
            <a:gdLst/>
            <a:ahLst/>
            <a:cxnLst/>
            <a:rect l="l" t="t" r="r" b="b"/>
            <a:pathLst>
              <a:path w="5343799" h="3032606">
                <a:moveTo>
                  <a:pt x="0" y="0"/>
                </a:moveTo>
                <a:lnTo>
                  <a:pt x="5343799" y="0"/>
                </a:lnTo>
                <a:lnTo>
                  <a:pt x="5343799" y="3032606"/>
                </a:lnTo>
                <a:lnTo>
                  <a:pt x="0" y="303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2BD17DC-70C8-A7EB-266B-27AD211BECB1}"/>
              </a:ext>
            </a:extLst>
          </p:cNvPr>
          <p:cNvSpPr/>
          <p:nvPr/>
        </p:nvSpPr>
        <p:spPr>
          <a:xfrm>
            <a:off x="12416439" y="1994529"/>
            <a:ext cx="3637260" cy="3864287"/>
          </a:xfrm>
          <a:custGeom>
            <a:avLst/>
            <a:gdLst/>
            <a:ahLst/>
            <a:cxnLst/>
            <a:rect l="l" t="t" r="r" b="b"/>
            <a:pathLst>
              <a:path w="3637260" h="3864287">
                <a:moveTo>
                  <a:pt x="0" y="0"/>
                </a:moveTo>
                <a:lnTo>
                  <a:pt x="3637260" y="0"/>
                </a:lnTo>
                <a:lnTo>
                  <a:pt x="3637260" y="3864286"/>
                </a:lnTo>
                <a:lnTo>
                  <a:pt x="0" y="386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33604A7-18AE-A3B4-E77A-C26ED30311C6}"/>
              </a:ext>
            </a:extLst>
          </p:cNvPr>
          <p:cNvSpPr txBox="1"/>
          <p:nvPr/>
        </p:nvSpPr>
        <p:spPr>
          <a:xfrm>
            <a:off x="6177936" y="313969"/>
            <a:ext cx="6611842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Non-Linear Data Structures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C8203A-E8CB-D83E-2D5B-305A99D8753D}"/>
              </a:ext>
            </a:extLst>
          </p:cNvPr>
          <p:cNvSpPr txBox="1"/>
          <p:nvPr/>
        </p:nvSpPr>
        <p:spPr>
          <a:xfrm>
            <a:off x="8399911" y="966399"/>
            <a:ext cx="2432936" cy="9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6"/>
              </a:lnSpc>
            </a:pPr>
            <a:r>
              <a:rPr lang="en-US" sz="5640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Tree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B4FA8CE-6DFA-BA76-3E81-81E04910A7F8}"/>
              </a:ext>
            </a:extLst>
          </p:cNvPr>
          <p:cNvSpPr txBox="1"/>
          <p:nvPr/>
        </p:nvSpPr>
        <p:spPr>
          <a:xfrm>
            <a:off x="738008" y="2887740"/>
            <a:ext cx="7868718" cy="297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Hierarchical structure with parent-child relation.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Example: Family Tree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Ek root node se multiple branches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nikalti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6426E97-B884-4EF1-6555-9CB05A35B2B3}"/>
              </a:ext>
            </a:extLst>
          </p:cNvPr>
          <p:cNvSpPr txBox="1"/>
          <p:nvPr/>
        </p:nvSpPr>
        <p:spPr>
          <a:xfrm>
            <a:off x="5884452" y="7178377"/>
            <a:ext cx="5444548" cy="297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.    Binary Tree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ii.    Binary Search Tree (BST)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iii.    AVL Tree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iv.    Heap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v.    B-Trees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753F342-C919-C193-C2B0-AB8BC3A4D4C6}"/>
              </a:ext>
            </a:extLst>
          </p:cNvPr>
          <p:cNvSpPr/>
          <p:nvPr/>
        </p:nvSpPr>
        <p:spPr>
          <a:xfrm rot="10799999">
            <a:off x="4284405" y="6601765"/>
            <a:ext cx="4115505" cy="448964"/>
          </a:xfrm>
          <a:custGeom>
            <a:avLst/>
            <a:gdLst/>
            <a:ahLst/>
            <a:cxnLst/>
            <a:rect l="l" t="t" r="r" b="b"/>
            <a:pathLst>
              <a:path w="4115505" h="448964">
                <a:moveTo>
                  <a:pt x="0" y="0"/>
                </a:moveTo>
                <a:lnTo>
                  <a:pt x="4115505" y="0"/>
                </a:lnTo>
                <a:lnTo>
                  <a:pt x="4115505" y="448964"/>
                </a:lnTo>
                <a:lnTo>
                  <a:pt x="0" y="44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7B2B58B-1786-22C6-5C4F-891EFBFBD89E}"/>
              </a:ext>
            </a:extLst>
          </p:cNvPr>
          <p:cNvSpPr txBox="1"/>
          <p:nvPr/>
        </p:nvSpPr>
        <p:spPr>
          <a:xfrm>
            <a:off x="5557278" y="6567053"/>
            <a:ext cx="1252690" cy="46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978676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9999">
            <a:off x="4284405" y="6601765"/>
            <a:ext cx="4115505" cy="448964"/>
          </a:xfrm>
          <a:custGeom>
            <a:avLst/>
            <a:gdLst/>
            <a:ahLst/>
            <a:cxnLst/>
            <a:rect l="l" t="t" r="r" b="b"/>
            <a:pathLst>
              <a:path w="4115505" h="448964">
                <a:moveTo>
                  <a:pt x="0" y="0"/>
                </a:moveTo>
                <a:lnTo>
                  <a:pt x="4115505" y="0"/>
                </a:lnTo>
                <a:lnTo>
                  <a:pt x="4115505" y="448964"/>
                </a:lnTo>
                <a:lnTo>
                  <a:pt x="0" y="448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94782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927532" y="1245935"/>
            <a:ext cx="2432936" cy="9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6"/>
              </a:lnSpc>
            </a:pPr>
            <a:r>
              <a:rPr lang="en-US" sz="5640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Graph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7421" y="3187778"/>
            <a:ext cx="11092403" cy="237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Data stored as nodes (vertices) connected with edges.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Example: Google Map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Multiple cities (nodes) aur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unke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beech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connections (edges).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84452" y="7589037"/>
            <a:ext cx="5444548" cy="17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.    Directed / Undirected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ii.    Weighted / Unweighted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iii.    Cyclic / Acyclic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57278" y="6567053"/>
            <a:ext cx="1252690" cy="46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Types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8D317873-3080-DA8A-F2F7-73ACAB8304A7}"/>
              </a:ext>
            </a:extLst>
          </p:cNvPr>
          <p:cNvSpPr txBox="1"/>
          <p:nvPr/>
        </p:nvSpPr>
        <p:spPr>
          <a:xfrm>
            <a:off x="6177936" y="313969"/>
            <a:ext cx="6611842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Non-Linear Data Structures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63119">
            <a:off x="11380763" y="2909972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532" y="5939918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20821" y="1241172"/>
            <a:ext cx="3846358" cy="9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6"/>
              </a:lnSpc>
            </a:pPr>
            <a:r>
              <a:rPr lang="en-US" sz="5640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Hash Tables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7421" y="3187778"/>
            <a:ext cx="11092403" cy="119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It is a key-value pair data structure.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Example: Dictionary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5086" y="7940168"/>
            <a:ext cx="3638914" cy="117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Key - apple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Value - a fruit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63CB4AC-B53B-1BE2-1ECD-F6065E968F18}"/>
              </a:ext>
            </a:extLst>
          </p:cNvPr>
          <p:cNvSpPr txBox="1"/>
          <p:nvPr/>
        </p:nvSpPr>
        <p:spPr>
          <a:xfrm>
            <a:off x="6177936" y="313969"/>
            <a:ext cx="6611842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Non-Linear Data Structures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8777" y="7033899"/>
            <a:ext cx="1998100" cy="2864659"/>
          </a:xfrm>
          <a:custGeom>
            <a:avLst/>
            <a:gdLst/>
            <a:ahLst/>
            <a:cxnLst/>
            <a:rect l="l" t="t" r="r" b="b"/>
            <a:pathLst>
              <a:path w="1998100" h="2864659">
                <a:moveTo>
                  <a:pt x="0" y="0"/>
                </a:moveTo>
                <a:lnTo>
                  <a:pt x="1998100" y="0"/>
                </a:lnTo>
                <a:lnTo>
                  <a:pt x="1998100" y="2864659"/>
                </a:lnTo>
                <a:lnTo>
                  <a:pt x="0" y="2864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79736" y="7486879"/>
            <a:ext cx="1880019" cy="2209424"/>
          </a:xfrm>
          <a:custGeom>
            <a:avLst/>
            <a:gdLst/>
            <a:ahLst/>
            <a:cxnLst/>
            <a:rect l="l" t="t" r="r" b="b"/>
            <a:pathLst>
              <a:path w="1880019" h="2209424">
                <a:moveTo>
                  <a:pt x="0" y="0"/>
                </a:moveTo>
                <a:lnTo>
                  <a:pt x="1880019" y="0"/>
                </a:lnTo>
                <a:lnTo>
                  <a:pt x="1880019" y="2209424"/>
                </a:lnTo>
                <a:lnTo>
                  <a:pt x="0" y="220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16000" y="7135026"/>
            <a:ext cx="2229763" cy="2662404"/>
          </a:xfrm>
          <a:custGeom>
            <a:avLst/>
            <a:gdLst/>
            <a:ahLst/>
            <a:cxnLst/>
            <a:rect l="l" t="t" r="r" b="b"/>
            <a:pathLst>
              <a:path w="2229763" h="2662404">
                <a:moveTo>
                  <a:pt x="0" y="0"/>
                </a:moveTo>
                <a:lnTo>
                  <a:pt x="2229763" y="0"/>
                </a:lnTo>
                <a:lnTo>
                  <a:pt x="2229763" y="2662404"/>
                </a:lnTo>
                <a:lnTo>
                  <a:pt x="0" y="2662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46877" y="942975"/>
            <a:ext cx="8865717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What is 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50" y="2346424"/>
            <a:ext cx="17259300" cy="133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1"/>
              </a:lnSpc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Algorithm ek set of rules </a:t>
            </a:r>
            <a:r>
              <a:rPr lang="en-US" sz="381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ya</a:t>
            </a: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steps </a:t>
            </a:r>
            <a:r>
              <a:rPr lang="en-US" sz="381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hota</a:t>
            </a: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81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jo </a:t>
            </a:r>
            <a:r>
              <a:rPr lang="en-US" sz="381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kisi</a:t>
            </a: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problem ko solve </a:t>
            </a:r>
            <a:r>
              <a:rPr lang="en-US" sz="381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karne</a:t>
            </a: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81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81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liye</a:t>
            </a: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follow </a:t>
            </a:r>
            <a:r>
              <a:rPr lang="en-US" sz="381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kiya</a:t>
            </a: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81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jaata</a:t>
            </a: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81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91664"/>
            <a:ext cx="5524500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u="sng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Real Life Examples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350" y="5959231"/>
            <a:ext cx="6793069" cy="65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708" lvl="1" indent="-411854" algn="l">
              <a:lnSpc>
                <a:spcPts val="5341"/>
              </a:lnSpc>
              <a:buAutoNum type="arabicPeriod"/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Cooking Recipe = Algorithm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51207" y="5959231"/>
            <a:ext cx="3440310" cy="655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41"/>
              </a:lnSpc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2. ATM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10213" y="5959231"/>
            <a:ext cx="4158587" cy="655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41"/>
              </a:lnSpc>
            </a:pPr>
            <a:r>
              <a:rPr lang="en-US" sz="3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3. Google Search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6877" y="942975"/>
            <a:ext cx="8865717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Types of Algorithms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68267" y="3141128"/>
            <a:ext cx="6422937" cy="533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1. Sorting</a:t>
            </a:r>
          </a:p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2.Searching</a:t>
            </a:r>
          </a:p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3.Greedy</a:t>
            </a:r>
          </a:p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4.Divide &amp; Conquer</a:t>
            </a:r>
          </a:p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5.Dynamic Programming</a:t>
            </a:r>
          </a:p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6. Backtracking</a:t>
            </a:r>
          </a:p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7.Graph Algorithms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2111" y="6022323"/>
            <a:ext cx="3958735" cy="2778312"/>
          </a:xfrm>
          <a:custGeom>
            <a:avLst/>
            <a:gdLst/>
            <a:ahLst/>
            <a:cxnLst/>
            <a:rect l="l" t="t" r="r" b="b"/>
            <a:pathLst>
              <a:path w="3958735" h="2778312">
                <a:moveTo>
                  <a:pt x="0" y="0"/>
                </a:moveTo>
                <a:lnTo>
                  <a:pt x="3958734" y="0"/>
                </a:lnTo>
                <a:lnTo>
                  <a:pt x="3958734" y="2778312"/>
                </a:lnTo>
                <a:lnTo>
                  <a:pt x="0" y="277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6877" y="942975"/>
            <a:ext cx="8865717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Types of Algorithms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44768" y="2073410"/>
            <a:ext cx="2069935" cy="73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Sorting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2111" y="3972650"/>
            <a:ext cx="14055250" cy="117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Data ko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sahi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order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lagana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—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chhota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se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bada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ya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A-Z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ya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1-100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tak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Roll number list ko ascending order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lagao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6" name="Freeform 6"/>
          <p:cNvSpPr/>
          <p:nvPr/>
        </p:nvSpPr>
        <p:spPr>
          <a:xfrm rot="10799999">
            <a:off x="10362182" y="7411479"/>
            <a:ext cx="4115505" cy="448964"/>
          </a:xfrm>
          <a:custGeom>
            <a:avLst/>
            <a:gdLst/>
            <a:ahLst/>
            <a:cxnLst/>
            <a:rect l="l" t="t" r="r" b="b"/>
            <a:pathLst>
              <a:path w="4115505" h="448964">
                <a:moveTo>
                  <a:pt x="0" y="0"/>
                </a:moveTo>
                <a:lnTo>
                  <a:pt x="4115505" y="0"/>
                </a:lnTo>
                <a:lnTo>
                  <a:pt x="4115505" y="448964"/>
                </a:lnTo>
                <a:lnTo>
                  <a:pt x="0" y="44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73756" y="7999698"/>
            <a:ext cx="7169322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Bubble Sort, Quick Sort, Merge Sort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27059" y="7399206"/>
            <a:ext cx="1868681" cy="46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Examples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9999">
            <a:off x="10362182" y="7411479"/>
            <a:ext cx="4115505" cy="448964"/>
          </a:xfrm>
          <a:custGeom>
            <a:avLst/>
            <a:gdLst/>
            <a:ahLst/>
            <a:cxnLst/>
            <a:rect l="l" t="t" r="r" b="b"/>
            <a:pathLst>
              <a:path w="4115505" h="448964">
                <a:moveTo>
                  <a:pt x="0" y="0"/>
                </a:moveTo>
                <a:lnTo>
                  <a:pt x="4115505" y="0"/>
                </a:lnTo>
                <a:lnTo>
                  <a:pt x="4115505" y="448964"/>
                </a:lnTo>
                <a:lnTo>
                  <a:pt x="0" y="44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33351" y="6313369"/>
            <a:ext cx="4244673" cy="2690062"/>
          </a:xfrm>
          <a:custGeom>
            <a:avLst/>
            <a:gdLst/>
            <a:ahLst/>
            <a:cxnLst/>
            <a:rect l="l" t="t" r="r" b="b"/>
            <a:pathLst>
              <a:path w="4244673" h="2690062">
                <a:moveTo>
                  <a:pt x="0" y="0"/>
                </a:moveTo>
                <a:lnTo>
                  <a:pt x="4244674" y="0"/>
                </a:lnTo>
                <a:lnTo>
                  <a:pt x="4244674" y="2690061"/>
                </a:lnTo>
                <a:lnTo>
                  <a:pt x="0" y="269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46877" y="942975"/>
            <a:ext cx="8865717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Types of Algorithms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44768" y="2073410"/>
            <a:ext cx="2417413" cy="73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Searching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2111" y="3972650"/>
            <a:ext cx="14055250" cy="117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Data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andar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se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kisi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ek value ko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dhoondhna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Class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Khanam ko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dhoondhna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73756" y="7999698"/>
            <a:ext cx="7169322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Linear Search, Binary Search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27059" y="7399206"/>
            <a:ext cx="1868681" cy="46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Examples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9999">
            <a:off x="10362182" y="7411479"/>
            <a:ext cx="4115505" cy="448964"/>
          </a:xfrm>
          <a:custGeom>
            <a:avLst/>
            <a:gdLst/>
            <a:ahLst/>
            <a:cxnLst/>
            <a:rect l="l" t="t" r="r" b="b"/>
            <a:pathLst>
              <a:path w="4115505" h="448964">
                <a:moveTo>
                  <a:pt x="0" y="0"/>
                </a:moveTo>
                <a:lnTo>
                  <a:pt x="4115505" y="0"/>
                </a:lnTo>
                <a:lnTo>
                  <a:pt x="4115505" y="448964"/>
                </a:lnTo>
                <a:lnTo>
                  <a:pt x="0" y="44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24948" y="6028053"/>
            <a:ext cx="3698695" cy="3260692"/>
          </a:xfrm>
          <a:custGeom>
            <a:avLst/>
            <a:gdLst/>
            <a:ahLst/>
            <a:cxnLst/>
            <a:rect l="l" t="t" r="r" b="b"/>
            <a:pathLst>
              <a:path w="3698695" h="3260692">
                <a:moveTo>
                  <a:pt x="0" y="0"/>
                </a:moveTo>
                <a:lnTo>
                  <a:pt x="3698696" y="0"/>
                </a:lnTo>
                <a:lnTo>
                  <a:pt x="3698696" y="3260692"/>
                </a:lnTo>
                <a:lnTo>
                  <a:pt x="0" y="3260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46877" y="942975"/>
            <a:ext cx="8865717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Types of Algorithms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44768" y="2073410"/>
            <a:ext cx="2417413" cy="73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Greedy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2111" y="3972650"/>
            <a:ext cx="14055250" cy="117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Har step pe jo best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lagta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wahi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choose karo,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bina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future ka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sochhe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Mumma ne bola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sabse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sasta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mango le lo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har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dukaan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3756" y="7999698"/>
            <a:ext cx="7169322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Coin Change, Activity Selection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27059" y="7399206"/>
            <a:ext cx="1868681" cy="46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Examples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9999">
            <a:off x="10362182" y="7411479"/>
            <a:ext cx="4115505" cy="448964"/>
          </a:xfrm>
          <a:custGeom>
            <a:avLst/>
            <a:gdLst/>
            <a:ahLst/>
            <a:cxnLst/>
            <a:rect l="l" t="t" r="r" b="b"/>
            <a:pathLst>
              <a:path w="4115505" h="448964">
                <a:moveTo>
                  <a:pt x="0" y="0"/>
                </a:moveTo>
                <a:lnTo>
                  <a:pt x="4115505" y="0"/>
                </a:lnTo>
                <a:lnTo>
                  <a:pt x="4115505" y="448964"/>
                </a:lnTo>
                <a:lnTo>
                  <a:pt x="0" y="44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81268" y="5354079"/>
            <a:ext cx="3897838" cy="4114800"/>
          </a:xfrm>
          <a:custGeom>
            <a:avLst/>
            <a:gdLst/>
            <a:ahLst/>
            <a:cxnLst/>
            <a:rect l="l" t="t" r="r" b="b"/>
            <a:pathLst>
              <a:path w="3897838" h="4114800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46877" y="942975"/>
            <a:ext cx="8865717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Types of Algorithms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21420" y="2093943"/>
            <a:ext cx="4316631" cy="73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Divide &amp; Conquer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05000" y="3985729"/>
            <a:ext cx="14055250" cy="117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Problem ko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chhote-chhote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parts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tod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solve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karna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phir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jodna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Badi problem ko parts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baant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solve karo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3756" y="7999698"/>
            <a:ext cx="7169322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Merge Sort, Binary Search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27059" y="7399206"/>
            <a:ext cx="1868681" cy="46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Examples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9999">
            <a:off x="10923863" y="7657876"/>
            <a:ext cx="4115505" cy="448964"/>
          </a:xfrm>
          <a:custGeom>
            <a:avLst/>
            <a:gdLst/>
            <a:ahLst/>
            <a:cxnLst/>
            <a:rect l="l" t="t" r="r" b="b"/>
            <a:pathLst>
              <a:path w="4115505" h="448964">
                <a:moveTo>
                  <a:pt x="0" y="0"/>
                </a:moveTo>
                <a:lnTo>
                  <a:pt x="4115505" y="0"/>
                </a:lnTo>
                <a:lnTo>
                  <a:pt x="4115505" y="448964"/>
                </a:lnTo>
                <a:lnTo>
                  <a:pt x="0" y="44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49133" y="5572125"/>
            <a:ext cx="4450090" cy="4558351"/>
          </a:xfrm>
          <a:custGeom>
            <a:avLst/>
            <a:gdLst/>
            <a:ahLst/>
            <a:cxnLst/>
            <a:rect l="l" t="t" r="r" b="b"/>
            <a:pathLst>
              <a:path w="4450090" h="4558351">
                <a:moveTo>
                  <a:pt x="0" y="0"/>
                </a:moveTo>
                <a:lnTo>
                  <a:pt x="4450090" y="0"/>
                </a:lnTo>
                <a:lnTo>
                  <a:pt x="4450090" y="4558351"/>
                </a:lnTo>
                <a:lnTo>
                  <a:pt x="0" y="4558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46877" y="942975"/>
            <a:ext cx="8865717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Types of Algorithms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80479" y="2093943"/>
            <a:ext cx="5598514" cy="73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Dynamic Programming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4382" y="3972650"/>
            <a:ext cx="14979237" cy="117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Same sub-problems ka answer store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karke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reuse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karna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taaki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time bache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Pehle wale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sawal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ka answer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yaad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rakhna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—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dobara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calculate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na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karo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62308" y="8231918"/>
            <a:ext cx="9838616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Fibonacci, Knapsack, Longest Common Subsequence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8740" y="7645602"/>
            <a:ext cx="1868681" cy="46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Examples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70878">
            <a:off x="-1576962" y="629689"/>
            <a:ext cx="7315200" cy="798022"/>
          </a:xfrm>
          <a:custGeom>
            <a:avLst/>
            <a:gdLst/>
            <a:ahLst/>
            <a:cxnLst/>
            <a:rect l="l" t="t" r="r" b="b"/>
            <a:pathLst>
              <a:path w="7315200" h="798022">
                <a:moveTo>
                  <a:pt x="0" y="0"/>
                </a:moveTo>
                <a:lnTo>
                  <a:pt x="7315200" y="0"/>
                </a:lnTo>
                <a:lnTo>
                  <a:pt x="7315200" y="798022"/>
                </a:lnTo>
                <a:lnTo>
                  <a:pt x="0" y="798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1826211">
            <a:off x="-112248" y="990175"/>
            <a:ext cx="3438672" cy="60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36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Todays Lecture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28161" y="1733021"/>
            <a:ext cx="10499396" cy="71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DATA STRUCTURE AUR ALGORITHM HOTA KYAA HAI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WHY DATA STRUCTURE MATTERS?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TYPES OF DATA STRUCTURES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TYPES OF ALGORITHMS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WHY DSA IS IMPORTANT?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REAL LIFE DSA EXAMPLES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REAL-WORLD APPLICATIONS OF DSA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INTERVIEW MEIN DSA KA ROLE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WHY TO LEARN DSA?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AND MOST IMPORTANT MUST-KNOW CONCEPTS BEFORE LEARNING  ADVANCED DSA</a:t>
            </a:r>
          </a:p>
          <a:p>
            <a:pPr algn="l">
              <a:lnSpc>
                <a:spcPts val="4764"/>
              </a:lnSpc>
            </a:pPr>
            <a:endParaRPr lang="en-US" sz="3403" dirty="0">
              <a:solidFill>
                <a:srgbClr val="404748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9999">
            <a:off x="10460131" y="7411479"/>
            <a:ext cx="4115505" cy="448964"/>
          </a:xfrm>
          <a:custGeom>
            <a:avLst/>
            <a:gdLst/>
            <a:ahLst/>
            <a:cxnLst/>
            <a:rect l="l" t="t" r="r" b="b"/>
            <a:pathLst>
              <a:path w="4115505" h="448964">
                <a:moveTo>
                  <a:pt x="0" y="0"/>
                </a:moveTo>
                <a:lnTo>
                  <a:pt x="4115505" y="0"/>
                </a:lnTo>
                <a:lnTo>
                  <a:pt x="4115505" y="448964"/>
                </a:lnTo>
                <a:lnTo>
                  <a:pt x="0" y="44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94465" y="5743575"/>
            <a:ext cx="4123170" cy="4114800"/>
          </a:xfrm>
          <a:custGeom>
            <a:avLst/>
            <a:gdLst/>
            <a:ahLst/>
            <a:cxnLst/>
            <a:rect l="l" t="t" r="r" b="b"/>
            <a:pathLst>
              <a:path w="4123170" h="4114800">
                <a:moveTo>
                  <a:pt x="0" y="0"/>
                </a:moveTo>
                <a:lnTo>
                  <a:pt x="4123170" y="0"/>
                </a:lnTo>
                <a:lnTo>
                  <a:pt x="41231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46877" y="942975"/>
            <a:ext cx="8865717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Types of Algorithms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45012" y="1991278"/>
            <a:ext cx="3269447" cy="73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Backtracking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2111" y="3972650"/>
            <a:ext cx="14055250" cy="17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Try karo → Agar fail ho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jao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to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wapis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jaake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dusra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rasta try karo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Maze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ghoom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rahe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ho, wrong turn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liya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?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Wapis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jaake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dusra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rasta try karo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21739" y="8127143"/>
            <a:ext cx="5095486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N-Queens, Sudoku Solver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27059" y="7399206"/>
            <a:ext cx="1868681" cy="46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Examples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9999">
            <a:off x="10362182" y="7411479"/>
            <a:ext cx="4115505" cy="448964"/>
          </a:xfrm>
          <a:custGeom>
            <a:avLst/>
            <a:gdLst/>
            <a:ahLst/>
            <a:cxnLst/>
            <a:rect l="l" t="t" r="r" b="b"/>
            <a:pathLst>
              <a:path w="4115505" h="448964">
                <a:moveTo>
                  <a:pt x="0" y="0"/>
                </a:moveTo>
                <a:lnTo>
                  <a:pt x="4115505" y="0"/>
                </a:lnTo>
                <a:lnTo>
                  <a:pt x="4115505" y="448964"/>
                </a:lnTo>
                <a:lnTo>
                  <a:pt x="0" y="44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6877" y="942975"/>
            <a:ext cx="8865717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Types of Algorithms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90621" y="2011811"/>
            <a:ext cx="4378230" cy="73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4271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Graph Algorithms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2111" y="3972650"/>
            <a:ext cx="14055250" cy="17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Aise problems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jahan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connections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ya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paths important ho (nodes and edges)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Google Maps — shortest route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ya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sabse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kam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traffic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wala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path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nikalna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21739" y="8127143"/>
            <a:ext cx="5095486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BFS, DFS, Dijkstra, Kruskal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27059" y="7399206"/>
            <a:ext cx="1868681" cy="46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Examples</a:t>
            </a:r>
          </a:p>
        </p:txBody>
      </p:sp>
      <p:sp>
        <p:nvSpPr>
          <p:cNvPr id="8" name="Freeform 8"/>
          <p:cNvSpPr/>
          <p:nvPr/>
        </p:nvSpPr>
        <p:spPr>
          <a:xfrm>
            <a:off x="4314641" y="6398956"/>
            <a:ext cx="3570675" cy="3570675"/>
          </a:xfrm>
          <a:custGeom>
            <a:avLst/>
            <a:gdLst/>
            <a:ahLst/>
            <a:cxnLst/>
            <a:rect l="l" t="t" r="r" b="b"/>
            <a:pathLst>
              <a:path w="3570675" h="3570675">
                <a:moveTo>
                  <a:pt x="0" y="0"/>
                </a:moveTo>
                <a:lnTo>
                  <a:pt x="3570675" y="0"/>
                </a:lnTo>
                <a:lnTo>
                  <a:pt x="3570675" y="3570675"/>
                </a:lnTo>
                <a:lnTo>
                  <a:pt x="0" y="357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4738" y="4711998"/>
            <a:ext cx="4868865" cy="4546302"/>
          </a:xfrm>
          <a:custGeom>
            <a:avLst/>
            <a:gdLst/>
            <a:ahLst/>
            <a:cxnLst/>
            <a:rect l="l" t="t" r="r" b="b"/>
            <a:pathLst>
              <a:path w="4868865" h="4546302">
                <a:moveTo>
                  <a:pt x="0" y="0"/>
                </a:moveTo>
                <a:lnTo>
                  <a:pt x="4868865" y="0"/>
                </a:lnTo>
                <a:lnTo>
                  <a:pt x="4868865" y="4546302"/>
                </a:lnTo>
                <a:lnTo>
                  <a:pt x="0" y="454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07688" y="942975"/>
            <a:ext cx="10672623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Data Structures + Algorithms = 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01172" y="2843333"/>
            <a:ext cx="14055250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DSA = Data ko smartly store karna + Problems ko efficiently solve karna.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6235375"/>
            <a:ext cx="4384193" cy="17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DSA ek team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– Dono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kaam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tabhi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karte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jab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saath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ho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07688" y="942975"/>
            <a:ext cx="10672623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Why DSA is Important?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87546" y="4219046"/>
            <a:ext cx="11180626" cy="237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Problem Solving Skills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badhti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Code fast &amp; optimized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hota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Big Tech Interviews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90%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sawaal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DSA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hote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hain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Real-world problems ka best solution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milta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endParaRPr lang="en-US" sz="3403" dirty="0">
              <a:solidFill>
                <a:srgbClr val="32312B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3548" y="3680570"/>
            <a:ext cx="11098494" cy="417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🌐 Web Search Engines (Google, Bing, etc.)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🗃️ Databases (MySQL, MongoDB, etc.)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🌐 Networking (Internet, Routers, Packets)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💽 Operating Systems (Windows, Linux, etc.)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🤖 Artificial Intelligence &amp; Machine Learning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🔐 Cybersecurity (Encryption, Decryption)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🛒 E-Commerce Platforms (Amazon, Flipkart, etc.)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07688" y="942975"/>
            <a:ext cx="10672623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Real-World Applications of DSA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87940" y="4604557"/>
            <a:ext cx="9312120" cy="237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CB8456"/>
                </a:solidFill>
                <a:latin typeface="Alatsi"/>
                <a:ea typeface="Alatsi"/>
                <a:cs typeface="Alatsi"/>
                <a:sym typeface="Alatsi"/>
              </a:rPr>
              <a:t>Google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: Trees, Graphs, DP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CB8456"/>
                </a:solidFill>
                <a:latin typeface="Alatsi"/>
                <a:ea typeface="Alatsi"/>
                <a:cs typeface="Alatsi"/>
                <a:sym typeface="Alatsi"/>
              </a:rPr>
              <a:t>Amazon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: Arrays,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Hashmaps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, Sliding Window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CB8456"/>
                </a:solidFill>
                <a:latin typeface="Alatsi"/>
                <a:ea typeface="Alatsi"/>
                <a:cs typeface="Alatsi"/>
                <a:sym typeface="Alatsi"/>
              </a:rPr>
              <a:t>Microsoft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: Backtracking, Heaps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CB8456"/>
                </a:solidFill>
                <a:latin typeface="Alatsi"/>
                <a:ea typeface="Alatsi"/>
                <a:cs typeface="Alatsi"/>
                <a:sym typeface="Alatsi"/>
              </a:rPr>
              <a:t>Startups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: Real-life use-case-based DSA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07688" y="942975"/>
            <a:ext cx="10672623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Interview Mein DSA ka Role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19527" y="1924484"/>
            <a:ext cx="7648945" cy="57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DSA is the language of problem solving.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76491" y="2846325"/>
            <a:ext cx="11735018" cy="61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The Seasons"/>
                <a:ea typeface="The Seasons"/>
                <a:cs typeface="The Seasons"/>
                <a:sym typeface="The Seasons"/>
              </a:rPr>
              <a:t>✅ 90% tech interviews </a:t>
            </a:r>
            <a:r>
              <a:rPr lang="en-US" sz="3403" dirty="0" err="1">
                <a:solidFill>
                  <a:srgbClr val="32312B"/>
                </a:solidFill>
                <a:latin typeface="The Seasons"/>
                <a:ea typeface="The Seasons"/>
                <a:cs typeface="The Seasons"/>
                <a:sym typeface="The Seasons"/>
              </a:rPr>
              <a:t>mein</a:t>
            </a:r>
            <a:r>
              <a:rPr lang="en-US" sz="3403" dirty="0">
                <a:solidFill>
                  <a:srgbClr val="32312B"/>
                </a:solidFill>
                <a:latin typeface="The Seasons"/>
                <a:ea typeface="The Seasons"/>
                <a:cs typeface="The Seasons"/>
                <a:sym typeface="The Seasons"/>
              </a:rPr>
              <a:t> DSA based questions </a:t>
            </a:r>
            <a:r>
              <a:rPr lang="en-US" sz="3403" dirty="0" err="1">
                <a:solidFill>
                  <a:srgbClr val="32312B"/>
                </a:solidFill>
                <a:latin typeface="The Seasons"/>
                <a:ea typeface="The Seasons"/>
                <a:cs typeface="The Seasons"/>
                <a:sym typeface="The Seasons"/>
              </a:rPr>
              <a:t>hote</a:t>
            </a:r>
            <a:r>
              <a:rPr lang="en-US" sz="3403" dirty="0">
                <a:solidFill>
                  <a:srgbClr val="32312B"/>
                </a:solidFill>
                <a:latin typeface="The Seasons"/>
                <a:ea typeface="The Seasons"/>
                <a:cs typeface="The Seasons"/>
                <a:sym typeface="The Seasons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The Seasons"/>
                <a:ea typeface="The Seasons"/>
                <a:cs typeface="The Seasons"/>
                <a:sym typeface="The Seasons"/>
              </a:rPr>
              <a:t>hain</a:t>
            </a:r>
            <a:endParaRPr lang="en-US" sz="3403" dirty="0">
              <a:solidFill>
                <a:srgbClr val="32312B"/>
              </a:solidFill>
              <a:latin typeface="The Seasons"/>
              <a:ea typeface="The Seasons"/>
              <a:cs typeface="The Seasons"/>
              <a:sym typeface="The Season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72200" y="4686300"/>
            <a:ext cx="6786558" cy="237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Problem-Solving Skills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Technical Interviews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Efficient Coding</a:t>
            </a:r>
          </a:p>
          <a:p>
            <a:pPr marL="734824" lvl="1" indent="-367412" algn="l">
              <a:lnSpc>
                <a:spcPts val="4764"/>
              </a:lnSpc>
              <a:buAutoNum type="arabicPeriod"/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Foundation for Advanced Topics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82312" y="952500"/>
            <a:ext cx="4923375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Why Learn DSA?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50721" y="4039166"/>
            <a:ext cx="6786558" cy="357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1.Variables &amp; Data Types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2.Conditional Statements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3.Loops (for, while)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4.Functions &amp; Recursion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5.Arrays and Strings basics</a:t>
            </a:r>
          </a:p>
          <a:p>
            <a:pPr algn="l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6.Pointer (for C++ learners)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13019" y="942975"/>
            <a:ext cx="10261963" cy="165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765333"/>
                </a:solidFill>
                <a:latin typeface="Alatsi"/>
                <a:ea typeface="Alatsi"/>
                <a:cs typeface="Alatsi"/>
                <a:sym typeface="Alatsi"/>
              </a:rPr>
              <a:t>Must-Know Concepts Before Learning Advanced DSA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48709" y="4529500"/>
            <a:ext cx="14590582" cy="117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4"/>
              </a:lnSpc>
            </a:pPr>
            <a:r>
              <a:rPr lang="en-US" sz="3403" dirty="0">
                <a:solidFill>
                  <a:srgbClr val="CD4D42"/>
                </a:solidFill>
                <a:latin typeface="Alatsi"/>
                <a:ea typeface="Alatsi"/>
                <a:cs typeface="Alatsi"/>
                <a:sym typeface="Alatsi"/>
              </a:rPr>
              <a:t>DSA ek skill </a:t>
            </a:r>
            <a:r>
              <a:rPr lang="en-US" sz="3403" dirty="0" err="1">
                <a:solidFill>
                  <a:srgbClr val="CD4D42"/>
                </a:solidFill>
                <a:latin typeface="Alatsi"/>
                <a:ea typeface="Alatsi"/>
                <a:cs typeface="Alatsi"/>
                <a:sym typeface="Alatsi"/>
              </a:rPr>
              <a:t>nahi</a:t>
            </a:r>
            <a:r>
              <a:rPr lang="en-US" sz="3403" dirty="0">
                <a:solidFill>
                  <a:srgbClr val="CD4D42"/>
                </a:solidFill>
                <a:latin typeface="Alatsi"/>
                <a:ea typeface="Alatsi"/>
                <a:cs typeface="Alatsi"/>
                <a:sym typeface="Alatsi"/>
              </a:rPr>
              <a:t>, ek mindset </a:t>
            </a:r>
            <a:r>
              <a:rPr lang="en-US" sz="3403" dirty="0" err="1">
                <a:solidFill>
                  <a:srgbClr val="CD4D42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endParaRPr lang="en-US" sz="3403" dirty="0">
              <a:solidFill>
                <a:srgbClr val="CD4D42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ctr">
              <a:lnSpc>
                <a:spcPts val="4764"/>
              </a:lnSpc>
            </a:pP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Sochne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ka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tareeka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hota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— “Kaise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sabse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accha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aur fast solution </a:t>
            </a:r>
            <a:r>
              <a:rPr lang="en-US" sz="3403" dirty="0" err="1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laayein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?”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630461"/>
            <a:ext cx="18288000" cy="4656539"/>
            <a:chOff x="0" y="0"/>
            <a:chExt cx="4816593" cy="1226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26414"/>
            </a:xfrm>
            <a:custGeom>
              <a:avLst/>
              <a:gdLst/>
              <a:ahLst/>
              <a:cxnLst/>
              <a:rect l="l" t="t" r="r" b="b"/>
              <a:pathLst>
                <a:path w="4816592" h="1226414">
                  <a:moveTo>
                    <a:pt x="0" y="0"/>
                  </a:moveTo>
                  <a:lnTo>
                    <a:pt x="4816592" y="0"/>
                  </a:lnTo>
                  <a:lnTo>
                    <a:pt x="4816592" y="1226414"/>
                  </a:lnTo>
                  <a:lnTo>
                    <a:pt x="0" y="1226414"/>
                  </a:lnTo>
                  <a:close/>
                </a:path>
              </a:pathLst>
            </a:custGeom>
            <a:solidFill>
              <a:srgbClr val="ED9AC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274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19657" y="5143500"/>
            <a:ext cx="5021110" cy="1515462"/>
          </a:xfrm>
          <a:custGeom>
            <a:avLst/>
            <a:gdLst/>
            <a:ahLst/>
            <a:cxnLst/>
            <a:rect l="l" t="t" r="r" b="b"/>
            <a:pathLst>
              <a:path w="5021110" h="1515462">
                <a:moveTo>
                  <a:pt x="0" y="0"/>
                </a:moveTo>
                <a:lnTo>
                  <a:pt x="5021111" y="0"/>
                </a:lnTo>
                <a:lnTo>
                  <a:pt x="5021111" y="1515462"/>
                </a:lnTo>
                <a:lnTo>
                  <a:pt x="0" y="151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03503" y="1672842"/>
            <a:ext cx="2701256" cy="161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1"/>
              </a:lnSpc>
            </a:pPr>
            <a:r>
              <a:rPr lang="en-US" sz="9444" dirty="0">
                <a:solidFill>
                  <a:srgbClr val="404748"/>
                </a:solidFill>
                <a:latin typeface="Shrikhand"/>
                <a:ea typeface="Shrikhand"/>
                <a:cs typeface="Shrikhand"/>
                <a:sym typeface="Shrikhand"/>
              </a:rPr>
              <a:t>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0630" y="2124296"/>
            <a:ext cx="1350628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90944"/>
            <a:ext cx="2701256" cy="161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1"/>
              </a:lnSpc>
            </a:pPr>
            <a:r>
              <a:rPr lang="en-US" sz="9444" dirty="0">
                <a:solidFill>
                  <a:srgbClr val="404748"/>
                </a:solidFill>
                <a:latin typeface="Shrikhand"/>
                <a:ea typeface="Shrikhand"/>
                <a:cs typeface="Shrikhand"/>
                <a:sym typeface="Shrikhand"/>
              </a:rPr>
              <a:t>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9373" y="5909868"/>
            <a:ext cx="2701256" cy="161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1"/>
              </a:lnSpc>
            </a:pPr>
            <a:r>
              <a:rPr lang="en-US" sz="9444">
                <a:solidFill>
                  <a:srgbClr val="404748"/>
                </a:solidFill>
                <a:latin typeface="Shrikhand"/>
                <a:ea typeface="Shrikhand"/>
                <a:cs typeface="Shrikhand"/>
                <a:sym typeface="Shrikhand"/>
              </a:rPr>
              <a:t>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29445" y="4242397"/>
            <a:ext cx="2993270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Structures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0630" y="6357543"/>
            <a:ext cx="2993270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Algorithms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39485" y="577854"/>
            <a:ext cx="8865717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Data Structures and Algorithms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27435" y="6573237"/>
            <a:ext cx="2089817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Base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49451" y="4242397"/>
            <a:ext cx="4245785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Programming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57" y="689635"/>
            <a:ext cx="10415896" cy="7265087"/>
          </a:xfrm>
          <a:custGeom>
            <a:avLst/>
            <a:gdLst/>
            <a:ahLst/>
            <a:cxnLst/>
            <a:rect l="l" t="t" r="r" b="b"/>
            <a:pathLst>
              <a:path w="10415896" h="7265087">
                <a:moveTo>
                  <a:pt x="0" y="0"/>
                </a:moveTo>
                <a:lnTo>
                  <a:pt x="10415896" y="0"/>
                </a:lnTo>
                <a:lnTo>
                  <a:pt x="10415896" y="7265087"/>
                </a:lnTo>
                <a:lnTo>
                  <a:pt x="0" y="726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74910">
            <a:off x="8447568" y="7485357"/>
            <a:ext cx="3322943" cy="938731"/>
          </a:xfrm>
          <a:custGeom>
            <a:avLst/>
            <a:gdLst/>
            <a:ahLst/>
            <a:cxnLst/>
            <a:rect l="l" t="t" r="r" b="b"/>
            <a:pathLst>
              <a:path w="3322943" h="938731">
                <a:moveTo>
                  <a:pt x="0" y="0"/>
                </a:moveTo>
                <a:lnTo>
                  <a:pt x="3322943" y="0"/>
                </a:lnTo>
                <a:lnTo>
                  <a:pt x="3322943" y="938731"/>
                </a:lnTo>
                <a:lnTo>
                  <a:pt x="0" y="93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59913" y="2322281"/>
            <a:ext cx="2972786" cy="2601188"/>
          </a:xfrm>
          <a:custGeom>
            <a:avLst/>
            <a:gdLst/>
            <a:ahLst/>
            <a:cxnLst/>
            <a:rect l="l" t="t" r="r" b="b"/>
            <a:pathLst>
              <a:path w="2972786" h="2601188">
                <a:moveTo>
                  <a:pt x="0" y="0"/>
                </a:moveTo>
                <a:lnTo>
                  <a:pt x="2972786" y="0"/>
                </a:lnTo>
                <a:lnTo>
                  <a:pt x="2972786" y="2601188"/>
                </a:lnTo>
                <a:lnTo>
                  <a:pt x="0" y="260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04600" y="8195936"/>
            <a:ext cx="4245785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10,000 Products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53795" y="5448129"/>
            <a:ext cx="6167276" cy="250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9602" lvl="1" indent="-519801" algn="l">
              <a:lnSpc>
                <a:spcPts val="6741"/>
              </a:lnSpc>
              <a:buFont typeface="Arial"/>
              <a:buChar char="•"/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Green Shirt</a:t>
            </a:r>
          </a:p>
          <a:p>
            <a:pPr marL="1039602" lvl="1" indent="-519801" algn="l">
              <a:lnSpc>
                <a:spcPts val="6741"/>
              </a:lnSpc>
              <a:buFont typeface="Arial"/>
              <a:buChar char="•"/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Medium Size</a:t>
            </a:r>
          </a:p>
          <a:p>
            <a:pPr marL="1039602" lvl="1" indent="-519801" algn="l">
              <a:lnSpc>
                <a:spcPts val="6741"/>
              </a:lnSpc>
              <a:buFont typeface="Arial"/>
              <a:buChar char="•"/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Under ₹500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884" y="2178550"/>
            <a:ext cx="2972786" cy="2601188"/>
          </a:xfrm>
          <a:custGeom>
            <a:avLst/>
            <a:gdLst/>
            <a:ahLst/>
            <a:cxnLst/>
            <a:rect l="l" t="t" r="r" b="b"/>
            <a:pathLst>
              <a:path w="2972786" h="2601188">
                <a:moveTo>
                  <a:pt x="0" y="0"/>
                </a:moveTo>
                <a:lnTo>
                  <a:pt x="2972786" y="0"/>
                </a:lnTo>
                <a:lnTo>
                  <a:pt x="2972786" y="2601187"/>
                </a:lnTo>
                <a:lnTo>
                  <a:pt x="0" y="2601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4766" y="5304397"/>
            <a:ext cx="6167276" cy="250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9602" lvl="1" indent="-519801" algn="l">
              <a:lnSpc>
                <a:spcPts val="6741"/>
              </a:lnSpc>
              <a:buFont typeface="Arial"/>
              <a:buChar char="•"/>
            </a:pPr>
            <a:r>
              <a:rPr lang="en-US" sz="4815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Green Shirt</a:t>
            </a:r>
          </a:p>
          <a:p>
            <a:pPr marL="1039602" lvl="1" indent="-519801" algn="l">
              <a:lnSpc>
                <a:spcPts val="6741"/>
              </a:lnSpc>
              <a:buFont typeface="Arial"/>
              <a:buChar char="•"/>
            </a:pPr>
            <a:r>
              <a:rPr lang="en-US" sz="4815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Medium Size</a:t>
            </a:r>
          </a:p>
          <a:p>
            <a:pPr marL="1039602" lvl="1" indent="-519801" algn="l">
              <a:lnSpc>
                <a:spcPts val="6741"/>
              </a:lnSpc>
              <a:buFont typeface="Arial"/>
              <a:buChar char="•"/>
            </a:pPr>
            <a:r>
              <a:rPr lang="en-US" sz="4815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Under ₹500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638287" y="759722"/>
            <a:ext cx="10649713" cy="3479144"/>
            <a:chOff x="0" y="0"/>
            <a:chExt cx="2804863" cy="9163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4863" cy="916318"/>
            </a:xfrm>
            <a:custGeom>
              <a:avLst/>
              <a:gdLst/>
              <a:ahLst/>
              <a:cxnLst/>
              <a:rect l="l" t="t" r="r" b="b"/>
              <a:pathLst>
                <a:path w="2804863" h="916318">
                  <a:moveTo>
                    <a:pt x="0" y="0"/>
                  </a:moveTo>
                  <a:lnTo>
                    <a:pt x="2804863" y="0"/>
                  </a:lnTo>
                  <a:lnTo>
                    <a:pt x="2804863" y="916318"/>
                  </a:lnTo>
                  <a:lnTo>
                    <a:pt x="0" y="916318"/>
                  </a:lnTo>
                  <a:close/>
                </a:path>
              </a:pathLst>
            </a:custGeom>
            <a:solidFill>
              <a:srgbClr val="ED9AC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804863" cy="963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407087" y="2413569"/>
            <a:ext cx="9112113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Sab </a:t>
            </a:r>
            <a:r>
              <a:rPr lang="en-US" sz="481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kuch</a:t>
            </a: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randomly pada ho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638287" y="5297522"/>
            <a:ext cx="10649713" cy="4168157"/>
            <a:chOff x="0" y="0"/>
            <a:chExt cx="2804863" cy="10977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04863" cy="1097786"/>
            </a:xfrm>
            <a:custGeom>
              <a:avLst/>
              <a:gdLst/>
              <a:ahLst/>
              <a:cxnLst/>
              <a:rect l="l" t="t" r="r" b="b"/>
              <a:pathLst>
                <a:path w="2804863" h="1097786">
                  <a:moveTo>
                    <a:pt x="0" y="0"/>
                  </a:moveTo>
                  <a:lnTo>
                    <a:pt x="2804863" y="0"/>
                  </a:lnTo>
                  <a:lnTo>
                    <a:pt x="2804863" y="1097786"/>
                  </a:lnTo>
                  <a:lnTo>
                    <a:pt x="0" y="1097786"/>
                  </a:lnTo>
                  <a:close/>
                </a:path>
              </a:pathLst>
            </a:custGeom>
            <a:solidFill>
              <a:srgbClr val="F07FB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804863" cy="1145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305543" y="1192501"/>
            <a:ext cx="7315200" cy="798022"/>
          </a:xfrm>
          <a:custGeom>
            <a:avLst/>
            <a:gdLst/>
            <a:ahLst/>
            <a:cxnLst/>
            <a:rect l="l" t="t" r="r" b="b"/>
            <a:pathLst>
              <a:path w="7315200" h="798022">
                <a:moveTo>
                  <a:pt x="0" y="0"/>
                </a:moveTo>
                <a:lnTo>
                  <a:pt x="7315200" y="0"/>
                </a:lnTo>
                <a:lnTo>
                  <a:pt x="7315200" y="798022"/>
                </a:lnTo>
                <a:lnTo>
                  <a:pt x="0" y="798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243807" y="1259635"/>
            <a:ext cx="3438672" cy="60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36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Arrangement 1</a:t>
            </a:r>
          </a:p>
        </p:txBody>
      </p:sp>
      <p:sp>
        <p:nvSpPr>
          <p:cNvPr id="13" name="Freeform 13"/>
          <p:cNvSpPr/>
          <p:nvPr/>
        </p:nvSpPr>
        <p:spPr>
          <a:xfrm>
            <a:off x="9305543" y="5678522"/>
            <a:ext cx="7315200" cy="798022"/>
          </a:xfrm>
          <a:custGeom>
            <a:avLst/>
            <a:gdLst/>
            <a:ahLst/>
            <a:cxnLst/>
            <a:rect l="l" t="t" r="r" b="b"/>
            <a:pathLst>
              <a:path w="7315200" h="798022">
                <a:moveTo>
                  <a:pt x="0" y="0"/>
                </a:moveTo>
                <a:lnTo>
                  <a:pt x="7315200" y="0"/>
                </a:lnTo>
                <a:lnTo>
                  <a:pt x="7315200" y="798021"/>
                </a:lnTo>
                <a:lnTo>
                  <a:pt x="0" y="798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243807" y="5745655"/>
            <a:ext cx="3438672" cy="60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36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Arrangement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07087" y="6895643"/>
            <a:ext cx="9261882" cy="218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3"/>
              </a:lnSpc>
            </a:pPr>
            <a:r>
              <a:rPr lang="en-US" sz="414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Products ache se categories </a:t>
            </a:r>
            <a:r>
              <a:rPr lang="en-US" sz="414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414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arranged ho (</a:t>
            </a:r>
            <a:r>
              <a:rPr lang="en-US" sz="4145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jaise</a:t>
            </a:r>
            <a:r>
              <a:rPr lang="en-US" sz="414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Shirts &gt; Color &gt; Size &gt; Price)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0522"/>
            <a:ext cx="10649713" cy="3479144"/>
            <a:chOff x="0" y="0"/>
            <a:chExt cx="2804863" cy="916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4863" cy="916318"/>
            </a:xfrm>
            <a:custGeom>
              <a:avLst/>
              <a:gdLst/>
              <a:ahLst/>
              <a:cxnLst/>
              <a:rect l="l" t="t" r="r" b="b"/>
              <a:pathLst>
                <a:path w="2804863" h="916318">
                  <a:moveTo>
                    <a:pt x="0" y="0"/>
                  </a:moveTo>
                  <a:lnTo>
                    <a:pt x="2804863" y="0"/>
                  </a:lnTo>
                  <a:lnTo>
                    <a:pt x="2804863" y="916318"/>
                  </a:lnTo>
                  <a:lnTo>
                    <a:pt x="0" y="916318"/>
                  </a:lnTo>
                  <a:close/>
                </a:path>
              </a:pathLst>
            </a:custGeom>
            <a:solidFill>
              <a:srgbClr val="ED9AC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4863" cy="963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328321"/>
            <a:ext cx="10649713" cy="4168157"/>
            <a:chOff x="0" y="0"/>
            <a:chExt cx="2804863" cy="10977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4863" cy="1097786"/>
            </a:xfrm>
            <a:custGeom>
              <a:avLst/>
              <a:gdLst/>
              <a:ahLst/>
              <a:cxnLst/>
              <a:rect l="l" t="t" r="r" b="b"/>
              <a:pathLst>
                <a:path w="2804863" h="1097786">
                  <a:moveTo>
                    <a:pt x="0" y="0"/>
                  </a:moveTo>
                  <a:lnTo>
                    <a:pt x="2804863" y="0"/>
                  </a:lnTo>
                  <a:lnTo>
                    <a:pt x="2804863" y="1097786"/>
                  </a:lnTo>
                  <a:lnTo>
                    <a:pt x="0" y="1097786"/>
                  </a:lnTo>
                  <a:close/>
                </a:path>
              </a:pathLst>
            </a:custGeom>
            <a:solidFill>
              <a:srgbClr val="F07FB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4863" cy="1145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7257" y="1223301"/>
            <a:ext cx="7315200" cy="798022"/>
          </a:xfrm>
          <a:custGeom>
            <a:avLst/>
            <a:gdLst/>
            <a:ahLst/>
            <a:cxnLst/>
            <a:rect l="l" t="t" r="r" b="b"/>
            <a:pathLst>
              <a:path w="7315200" h="798022">
                <a:moveTo>
                  <a:pt x="0" y="0"/>
                </a:moveTo>
                <a:lnTo>
                  <a:pt x="7315200" y="0"/>
                </a:lnTo>
                <a:lnTo>
                  <a:pt x="7315200" y="798021"/>
                </a:lnTo>
                <a:lnTo>
                  <a:pt x="0" y="798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7257" y="5709321"/>
            <a:ext cx="7315200" cy="798022"/>
          </a:xfrm>
          <a:custGeom>
            <a:avLst/>
            <a:gdLst/>
            <a:ahLst/>
            <a:cxnLst/>
            <a:rect l="l" t="t" r="r" b="b"/>
            <a:pathLst>
              <a:path w="7315200" h="798022">
                <a:moveTo>
                  <a:pt x="0" y="0"/>
                </a:moveTo>
                <a:lnTo>
                  <a:pt x="7315200" y="0"/>
                </a:lnTo>
                <a:lnTo>
                  <a:pt x="7315200" y="798022"/>
                </a:lnTo>
                <a:lnTo>
                  <a:pt x="0" y="798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78137">
            <a:off x="9623107" y="1926266"/>
            <a:ext cx="2053212" cy="580032"/>
          </a:xfrm>
          <a:custGeom>
            <a:avLst/>
            <a:gdLst/>
            <a:ahLst/>
            <a:cxnLst/>
            <a:rect l="l" t="t" r="r" b="b"/>
            <a:pathLst>
              <a:path w="2053212" h="580032">
                <a:moveTo>
                  <a:pt x="0" y="0"/>
                </a:moveTo>
                <a:lnTo>
                  <a:pt x="2053212" y="0"/>
                </a:lnTo>
                <a:lnTo>
                  <a:pt x="2053212" y="580033"/>
                </a:lnTo>
                <a:lnTo>
                  <a:pt x="0" y="580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70945" y="1347584"/>
            <a:ext cx="1737396" cy="1737396"/>
          </a:xfrm>
          <a:custGeom>
            <a:avLst/>
            <a:gdLst/>
            <a:ahLst/>
            <a:cxnLst/>
            <a:rect l="l" t="t" r="r" b="b"/>
            <a:pathLst>
              <a:path w="1737396" h="1737396">
                <a:moveTo>
                  <a:pt x="0" y="0"/>
                </a:moveTo>
                <a:lnTo>
                  <a:pt x="1737396" y="0"/>
                </a:lnTo>
                <a:lnTo>
                  <a:pt x="1737396" y="1737396"/>
                </a:lnTo>
                <a:lnTo>
                  <a:pt x="0" y="1737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29730" y="6383059"/>
            <a:ext cx="2619827" cy="2551057"/>
          </a:xfrm>
          <a:custGeom>
            <a:avLst/>
            <a:gdLst/>
            <a:ahLst/>
            <a:cxnLst/>
            <a:rect l="l" t="t" r="r" b="b"/>
            <a:pathLst>
              <a:path w="2619827" h="2551057">
                <a:moveTo>
                  <a:pt x="0" y="0"/>
                </a:moveTo>
                <a:lnTo>
                  <a:pt x="2619827" y="0"/>
                </a:lnTo>
                <a:lnTo>
                  <a:pt x="2619827" y="2551057"/>
                </a:lnTo>
                <a:lnTo>
                  <a:pt x="0" y="25510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68800" y="6926443"/>
            <a:ext cx="9261882" cy="218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3"/>
              </a:lnSpc>
            </a:pPr>
            <a:r>
              <a:rPr lang="en-US" sz="4145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Products ache se categories mein arranged ho (jaise Shirts &gt; Color &gt; Size &gt; Price) </a:t>
            </a:r>
          </a:p>
        </p:txBody>
      </p:sp>
      <p:sp>
        <p:nvSpPr>
          <p:cNvPr id="14" name="Freeform 14"/>
          <p:cNvSpPr/>
          <p:nvPr/>
        </p:nvSpPr>
        <p:spPr>
          <a:xfrm rot="78137">
            <a:off x="9770192" y="7457236"/>
            <a:ext cx="2053212" cy="580032"/>
          </a:xfrm>
          <a:custGeom>
            <a:avLst/>
            <a:gdLst/>
            <a:ahLst/>
            <a:cxnLst/>
            <a:rect l="l" t="t" r="r" b="b"/>
            <a:pathLst>
              <a:path w="2053212" h="580032">
                <a:moveTo>
                  <a:pt x="0" y="0"/>
                </a:moveTo>
                <a:lnTo>
                  <a:pt x="2053212" y="0"/>
                </a:lnTo>
                <a:lnTo>
                  <a:pt x="2053212" y="580032"/>
                </a:lnTo>
                <a:lnTo>
                  <a:pt x="0" y="58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561340">
            <a:off x="14172929" y="6411374"/>
            <a:ext cx="2053212" cy="580032"/>
          </a:xfrm>
          <a:custGeom>
            <a:avLst/>
            <a:gdLst/>
            <a:ahLst/>
            <a:cxnLst/>
            <a:rect l="l" t="t" r="r" b="b"/>
            <a:pathLst>
              <a:path w="2053212" h="580032">
                <a:moveTo>
                  <a:pt x="0" y="0"/>
                </a:moveTo>
                <a:lnTo>
                  <a:pt x="2053212" y="0"/>
                </a:lnTo>
                <a:lnTo>
                  <a:pt x="2053212" y="580032"/>
                </a:lnTo>
                <a:lnTo>
                  <a:pt x="0" y="58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342025" y="4050932"/>
            <a:ext cx="1481328" cy="2057400"/>
          </a:xfrm>
          <a:custGeom>
            <a:avLst/>
            <a:gdLst/>
            <a:ahLst/>
            <a:cxnLst/>
            <a:rect l="l" t="t" r="r" b="b"/>
            <a:pathLst>
              <a:path w="1481328" h="2057400">
                <a:moveTo>
                  <a:pt x="0" y="0"/>
                </a:moveTo>
                <a:lnTo>
                  <a:pt x="1481328" y="0"/>
                </a:lnTo>
                <a:lnTo>
                  <a:pt x="148132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68800" y="2444368"/>
            <a:ext cx="9112113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Sab kuch randomly pada ho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05520" y="1290434"/>
            <a:ext cx="3438672" cy="60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36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Arrangement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5520" y="5776455"/>
            <a:ext cx="3438672" cy="60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36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Arrangement 2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9542" y="2156063"/>
            <a:ext cx="8865717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Data Structures and Algorithms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31644" y="3726364"/>
            <a:ext cx="8101513" cy="117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Data Structure:  </a:t>
            </a: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Mall ka arrangement.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Algorithm:  </a:t>
            </a:r>
            <a:r>
              <a:rPr lang="en-US" sz="340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Aapki</a:t>
            </a: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searching strategy.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55931" y="6874362"/>
            <a:ext cx="11674260" cy="117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Data Structure: </a:t>
            </a:r>
            <a:r>
              <a:rPr lang="en-US" sz="3403" dirty="0">
                <a:solidFill>
                  <a:srgbClr val="3231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Data ko arrange </a:t>
            </a:r>
            <a:r>
              <a:rPr lang="en-US" sz="340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karne</a:t>
            </a: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ka </a:t>
            </a:r>
            <a:r>
              <a:rPr lang="en-US" sz="340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tareeka</a:t>
            </a: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hota</a:t>
            </a: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</a:p>
          <a:p>
            <a:pPr marL="734824" lvl="1" indent="-367412" algn="l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BA6526"/>
                </a:solidFill>
                <a:latin typeface="Alatsi"/>
                <a:ea typeface="Alatsi"/>
                <a:cs typeface="Alatsi"/>
                <a:sym typeface="Alatsi"/>
              </a:rPr>
              <a:t>Algorithm:  </a:t>
            </a: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Us data se </a:t>
            </a:r>
            <a:r>
              <a:rPr lang="en-US" sz="340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kaam</a:t>
            </a: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0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karne</a:t>
            </a:r>
            <a:r>
              <a:rPr lang="en-US" sz="340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ka process</a:t>
            </a:r>
          </a:p>
        </p:txBody>
      </p:sp>
      <p:sp>
        <p:nvSpPr>
          <p:cNvPr id="5" name="Freeform 5"/>
          <p:cNvSpPr/>
          <p:nvPr/>
        </p:nvSpPr>
        <p:spPr>
          <a:xfrm>
            <a:off x="513752" y="2606909"/>
            <a:ext cx="3920496" cy="2734546"/>
          </a:xfrm>
          <a:custGeom>
            <a:avLst/>
            <a:gdLst/>
            <a:ahLst/>
            <a:cxnLst/>
            <a:rect l="l" t="t" r="r" b="b"/>
            <a:pathLst>
              <a:path w="3920496" h="2734546">
                <a:moveTo>
                  <a:pt x="0" y="0"/>
                </a:moveTo>
                <a:lnTo>
                  <a:pt x="3920497" y="0"/>
                </a:lnTo>
                <a:lnTo>
                  <a:pt x="3920497" y="2734546"/>
                </a:lnTo>
                <a:lnTo>
                  <a:pt x="0" y="273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15334" y="2673588"/>
            <a:ext cx="2972786" cy="2601188"/>
          </a:xfrm>
          <a:custGeom>
            <a:avLst/>
            <a:gdLst/>
            <a:ahLst/>
            <a:cxnLst/>
            <a:rect l="l" t="t" r="r" b="b"/>
            <a:pathLst>
              <a:path w="2972786" h="2601188">
                <a:moveTo>
                  <a:pt x="0" y="0"/>
                </a:moveTo>
                <a:lnTo>
                  <a:pt x="2972786" y="0"/>
                </a:lnTo>
                <a:lnTo>
                  <a:pt x="2972786" y="2601188"/>
                </a:lnTo>
                <a:lnTo>
                  <a:pt x="0" y="2601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70878">
            <a:off x="-1576962" y="629689"/>
            <a:ext cx="7315200" cy="798022"/>
          </a:xfrm>
          <a:custGeom>
            <a:avLst/>
            <a:gdLst/>
            <a:ahLst/>
            <a:cxnLst/>
            <a:rect l="l" t="t" r="r" b="b"/>
            <a:pathLst>
              <a:path w="7315200" h="798022">
                <a:moveTo>
                  <a:pt x="0" y="0"/>
                </a:moveTo>
                <a:lnTo>
                  <a:pt x="7315200" y="0"/>
                </a:lnTo>
                <a:lnTo>
                  <a:pt x="7315200" y="798022"/>
                </a:lnTo>
                <a:lnTo>
                  <a:pt x="0" y="798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3659" y="2716505"/>
            <a:ext cx="3404062" cy="4114800"/>
          </a:xfrm>
          <a:custGeom>
            <a:avLst/>
            <a:gdLst/>
            <a:ahLst/>
            <a:cxnLst/>
            <a:rect l="l" t="t" r="r" b="b"/>
            <a:pathLst>
              <a:path w="3404062" h="4114800">
                <a:moveTo>
                  <a:pt x="0" y="0"/>
                </a:moveTo>
                <a:lnTo>
                  <a:pt x="3404062" y="0"/>
                </a:lnTo>
                <a:lnTo>
                  <a:pt x="3404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1826211">
            <a:off x="-112248" y="990175"/>
            <a:ext cx="3438672" cy="60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36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Example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0236" y="7415681"/>
            <a:ext cx="4245785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500 Students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638287" y="759722"/>
            <a:ext cx="10649713" cy="3479144"/>
            <a:chOff x="0" y="0"/>
            <a:chExt cx="2804863" cy="9163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04863" cy="916318"/>
            </a:xfrm>
            <a:custGeom>
              <a:avLst/>
              <a:gdLst/>
              <a:ahLst/>
              <a:cxnLst/>
              <a:rect l="l" t="t" r="r" b="b"/>
              <a:pathLst>
                <a:path w="2804863" h="916318">
                  <a:moveTo>
                    <a:pt x="0" y="0"/>
                  </a:moveTo>
                  <a:lnTo>
                    <a:pt x="2804863" y="0"/>
                  </a:lnTo>
                  <a:lnTo>
                    <a:pt x="2804863" y="916318"/>
                  </a:lnTo>
                  <a:lnTo>
                    <a:pt x="0" y="916318"/>
                  </a:lnTo>
                  <a:close/>
                </a:path>
              </a:pathLst>
            </a:custGeom>
            <a:solidFill>
              <a:srgbClr val="ED9AC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04863" cy="963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07087" y="1232389"/>
            <a:ext cx="9112113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Randomly Arranged Name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38287" y="5297522"/>
            <a:ext cx="10649713" cy="4168157"/>
            <a:chOff x="0" y="0"/>
            <a:chExt cx="2804863" cy="10977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04863" cy="1097786"/>
            </a:xfrm>
            <a:custGeom>
              <a:avLst/>
              <a:gdLst/>
              <a:ahLst/>
              <a:cxnLst/>
              <a:rect l="l" t="t" r="r" b="b"/>
              <a:pathLst>
                <a:path w="2804863" h="1097786">
                  <a:moveTo>
                    <a:pt x="0" y="0"/>
                  </a:moveTo>
                  <a:lnTo>
                    <a:pt x="2804863" y="0"/>
                  </a:lnTo>
                  <a:lnTo>
                    <a:pt x="2804863" y="1097786"/>
                  </a:lnTo>
                  <a:lnTo>
                    <a:pt x="0" y="1097786"/>
                  </a:lnTo>
                  <a:close/>
                </a:path>
              </a:pathLst>
            </a:custGeom>
            <a:solidFill>
              <a:srgbClr val="F07FB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804863" cy="1145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07087" y="5635126"/>
            <a:ext cx="9112113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Sorted Way Arranged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15472" y="2731810"/>
            <a:ext cx="3403931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FFE91D"/>
                </a:solidFill>
                <a:latin typeface="Alatsi"/>
                <a:ea typeface="Alatsi"/>
                <a:cs typeface="Alatsi"/>
                <a:sym typeface="Alatsi"/>
              </a:rPr>
              <a:t>Khanam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73415" y="2726986"/>
            <a:ext cx="4245785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1 to 500 Names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92672" y="7052971"/>
            <a:ext cx="7140942" cy="81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 err="1">
                <a:solidFill>
                  <a:srgbClr val="FFE91D"/>
                </a:solidFill>
                <a:latin typeface="Alatsi"/>
                <a:ea typeface="Alatsi"/>
                <a:cs typeface="Alatsi"/>
                <a:sym typeface="Alatsi"/>
              </a:rPr>
              <a:t>a,b,c</a:t>
            </a:r>
            <a:r>
              <a:rPr lang="en-US" sz="4815" dirty="0">
                <a:solidFill>
                  <a:srgbClr val="FFE91D"/>
                </a:solidFill>
                <a:latin typeface="Alatsi"/>
                <a:ea typeface="Alatsi"/>
                <a:cs typeface="Alatsi"/>
                <a:sym typeface="Alatsi"/>
              </a:rPr>
              <a:t>,.....khanam, </a:t>
            </a:r>
            <a:r>
              <a:rPr lang="en-US" sz="4815" dirty="0" err="1">
                <a:solidFill>
                  <a:srgbClr val="FFE91D"/>
                </a:solidFill>
                <a:latin typeface="Alatsi"/>
                <a:ea typeface="Alatsi"/>
                <a:cs typeface="Alatsi"/>
                <a:sym typeface="Alatsi"/>
              </a:rPr>
              <a:t>l,m,n</a:t>
            </a:r>
            <a:r>
              <a:rPr lang="en-US" sz="4815" dirty="0">
                <a:solidFill>
                  <a:srgbClr val="FFE91D"/>
                </a:solidFill>
                <a:latin typeface="Alatsi"/>
                <a:ea typeface="Alatsi"/>
                <a:cs typeface="Alatsi"/>
                <a:sym typeface="Alatsi"/>
              </a:rPr>
              <a:t>...z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50522" y="8145924"/>
            <a:ext cx="4245785" cy="81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Few steps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1287</Words>
  <Application>Microsoft Office PowerPoint</Application>
  <PresentationFormat>Custom</PresentationFormat>
  <Paragraphs>236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Alatsi</vt:lpstr>
      <vt:lpstr>Arial</vt:lpstr>
      <vt:lpstr>Calibri</vt:lpstr>
      <vt:lpstr>Shrikhand</vt:lpstr>
      <vt:lpstr>The Seasons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</dc:title>
  <cp:lastModifiedBy>khaiser khanam</cp:lastModifiedBy>
  <cp:revision>4</cp:revision>
  <dcterms:created xsi:type="dcterms:W3CDTF">2006-08-16T00:00:00Z</dcterms:created>
  <dcterms:modified xsi:type="dcterms:W3CDTF">2025-05-21T11:01:37Z</dcterms:modified>
  <dc:identifier>DAGoDcwcXIA</dc:identifier>
</cp:coreProperties>
</file>